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2" r:id="rId7"/>
    <p:sldId id="260" r:id="rId8"/>
    <p:sldId id="261" r:id="rId9"/>
    <p:sldId id="273" r:id="rId10"/>
    <p:sldId id="263" r:id="rId11"/>
    <p:sldId id="264" r:id="rId12"/>
    <p:sldId id="271" r:id="rId13"/>
    <p:sldId id="270" r:id="rId14"/>
    <p:sldId id="265" r:id="rId15"/>
    <p:sldId id="266" r:id="rId1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8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98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21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7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81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3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954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21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45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530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987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FF2A1-5C5F-544D-AFD8-B5F24B2CCF3B}" type="datetimeFigureOut">
              <a:rPr kumimoji="1" lang="zh-CN" altLang="en-US" smtClean="0"/>
              <a:t>15/3/21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22E87-4BAB-8248-8446-09B08F7E4B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11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63662" y="0"/>
            <a:ext cx="5280337" cy="6858000"/>
          </a:xfrm>
        </p:spPr>
        <p:txBody>
          <a:bodyPr/>
          <a:lstStyle/>
          <a:p>
            <a:r>
              <a:rPr kumimoji="1" lang="zh-CN" altLang="en-US" dirty="0" smtClean="0"/>
              <a:t>登录界面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 descr="EB4963B2B9F991ABF2CEE99BE9FEDEB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86366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4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16322" y="0"/>
            <a:ext cx="5127677" cy="6858000"/>
          </a:xfrm>
        </p:spPr>
        <p:txBody>
          <a:bodyPr/>
          <a:lstStyle/>
          <a:p>
            <a:r>
              <a:rPr kumimoji="1" lang="zh-CN" altLang="en-US" dirty="0" smtClean="0"/>
              <a:t>付款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可以选择分期付款或者一次性付款</a:t>
            </a:r>
            <a:r>
              <a:rPr kumimoji="1" lang="en-US" altLang="zh-CN" dirty="0" smtClean="0"/>
              <a:t>,</a:t>
            </a:r>
            <a:r>
              <a:rPr kumimoji="1" lang="zh-CN" altLang="en-US" smtClean="0"/>
              <a:t>分期付款可以增加次数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 descr="A691596831B580192804E21C20AFD8B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35600"/>
            <a:ext cx="4016324" cy="112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63662" y="0"/>
            <a:ext cx="5280338" cy="6858000"/>
          </a:xfrm>
        </p:spPr>
        <p:txBody>
          <a:bodyPr/>
          <a:lstStyle/>
          <a:p>
            <a:r>
              <a:rPr kumimoji="1" lang="zh-CN" altLang="en-US" dirty="0" smtClean="0"/>
              <a:t>最新动态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pic>
        <p:nvPicPr>
          <p:cNvPr id="7" name="图片 6" descr="F6C8A8013116CC54D93107F9417825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63662" y="7794"/>
            <a:ext cx="5280338" cy="6850206"/>
          </a:xfrm>
        </p:spPr>
        <p:txBody>
          <a:bodyPr/>
          <a:lstStyle/>
          <a:p>
            <a:r>
              <a:rPr kumimoji="1" lang="zh-CN" altLang="en-US" dirty="0" smtClean="0"/>
              <a:t>客户查询</a:t>
            </a:r>
            <a:endParaRPr kumimoji="1" lang="en-US" altLang="zh-CN" dirty="0" smtClean="0"/>
          </a:p>
          <a:p>
            <a:r>
              <a:rPr kumimoji="1" lang="zh-CN" altLang="en-US" dirty="0" smtClean="0"/>
              <a:t>点击单条会进入客户时间线</a:t>
            </a:r>
            <a:endParaRPr kumimoji="1" lang="zh-CN" altLang="en-US" dirty="0"/>
          </a:p>
        </p:txBody>
      </p:sp>
      <p:pic>
        <p:nvPicPr>
          <p:cNvPr id="5" name="图片 4" descr="DBCD8D18D3A5A208879213ABB783E1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63662" y="0"/>
            <a:ext cx="5280338" cy="685800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客户时间线</a:t>
            </a:r>
            <a:endParaRPr kumimoji="1" lang="en-US" altLang="zh-CN" dirty="0" smtClean="0"/>
          </a:p>
          <a:p>
            <a:r>
              <a:rPr kumimoji="1" lang="zh-CN" altLang="en-US" dirty="0" smtClean="0"/>
              <a:t>客户的任何状态改变都将显示在该界面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比如首次来访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成为*等级客户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签约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电话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短信等</a:t>
            </a:r>
            <a:r>
              <a:rPr kumimoji="1" lang="en-US" altLang="zh-CN" dirty="0" smtClean="0"/>
              <a:t>.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修改进度会提交数据库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表现形式修改为倒计时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4" name="图片 3" descr="2E2F420BEC2707BDF82259A1B885C8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5" name="同心圆 4"/>
          <p:cNvSpPr/>
          <p:nvPr/>
        </p:nvSpPr>
        <p:spPr>
          <a:xfrm>
            <a:off x="0" y="5766126"/>
            <a:ext cx="3604392" cy="480509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0" y="6343169"/>
            <a:ext cx="3604392" cy="480509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7" name="左箭头 6"/>
          <p:cNvSpPr/>
          <p:nvPr/>
        </p:nvSpPr>
        <p:spPr>
          <a:xfrm>
            <a:off x="3671318" y="5766126"/>
            <a:ext cx="516643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3671318" y="6339046"/>
            <a:ext cx="516643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95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8400" y="-1"/>
            <a:ext cx="6705600" cy="6858001"/>
          </a:xfrm>
        </p:spPr>
        <p:txBody>
          <a:bodyPr/>
          <a:lstStyle/>
          <a:p>
            <a:r>
              <a:rPr kumimoji="1" lang="zh-CN" altLang="en-US" dirty="0" smtClean="0"/>
              <a:t>成交助手</a:t>
            </a:r>
            <a:endParaRPr kumimoji="1" lang="en-US" altLang="zh-CN" dirty="0" smtClean="0"/>
          </a:p>
          <a:p>
            <a:r>
              <a:rPr kumimoji="1" lang="zh-CN" altLang="en-US" dirty="0" smtClean="0"/>
              <a:t>修改当前等级会使客户信息移动到对应标签下</a:t>
            </a:r>
            <a:r>
              <a:rPr kumimoji="1" lang="en-US" altLang="zh-CN" dirty="0" smtClean="0"/>
              <a:t>,</a:t>
            </a:r>
            <a:r>
              <a:rPr kumimoji="1" lang="en-US" altLang="zh-CN" dirty="0"/>
              <a:t> “D</a:t>
            </a:r>
            <a:r>
              <a:rPr kumimoji="1" lang="zh-CN" altLang="en-US" dirty="0"/>
              <a:t>级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客户不显示</a:t>
            </a:r>
            <a:r>
              <a:rPr kumimoji="1" lang="en-US" altLang="zh-CN" dirty="0"/>
              <a:t>,”A+</a:t>
            </a:r>
            <a:r>
              <a:rPr kumimoji="1" lang="zh-CN" altLang="en-US" dirty="0"/>
              <a:t>级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客户付款完成后转入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带交房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中</a:t>
            </a:r>
          </a:p>
        </p:txBody>
      </p:sp>
      <p:pic>
        <p:nvPicPr>
          <p:cNvPr id="5" name="图片 4" descr="A691596831B580192804E21C20AFD8B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84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84978" y="0"/>
            <a:ext cx="5059022" cy="6858000"/>
          </a:xfrm>
        </p:spPr>
        <p:txBody>
          <a:bodyPr/>
          <a:lstStyle/>
          <a:p>
            <a:r>
              <a:rPr kumimoji="1" lang="zh-CN" altLang="en-US" dirty="0" smtClean="0"/>
              <a:t>今日待办</a:t>
            </a:r>
            <a:endParaRPr kumimoji="1" lang="en-US" altLang="zh-CN" dirty="0" smtClean="0"/>
          </a:p>
          <a:p>
            <a:r>
              <a:rPr kumimoji="1" lang="zh-CN" altLang="en-US" dirty="0" smtClean="0"/>
              <a:t>首次来访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再次来访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意向金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定金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签约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付款等行动后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在不修改计划时间的情况下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默认三天后会出现在今日待办中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同时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仅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当天将会有推送通知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固定时间</a:t>
            </a:r>
            <a:r>
              <a:rPr kumimoji="1" lang="en-US" altLang="zh-CN" dirty="0" smtClean="0"/>
              <a:t>)</a:t>
            </a:r>
            <a:r>
              <a:rPr kumimoji="1" lang="zh-CN" altLang="zh-CN" dirty="0" smtClean="0"/>
              <a:t>.</a:t>
            </a:r>
            <a:r>
              <a:rPr kumimoji="1" lang="zh-CN" altLang="en-US" dirty="0" smtClean="0"/>
              <a:t>今日待办最多累计显示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条</a:t>
            </a:r>
            <a:r>
              <a:rPr kumimoji="1" lang="zh-CN" altLang="zh-CN" dirty="0"/>
              <a:t>,</a:t>
            </a:r>
            <a:r>
              <a:rPr kumimoji="1" lang="zh-CN" altLang="en-US" dirty="0" smtClean="0"/>
              <a:t>从旧日期到新日期排序</a:t>
            </a:r>
            <a:r>
              <a:rPr kumimoji="1" lang="en-US" altLang="zh-CN" dirty="0" smtClean="0"/>
              <a:t>.</a:t>
            </a: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等级修改为</a:t>
            </a:r>
            <a:r>
              <a:rPr kumimoji="1" lang="en-US" altLang="zh-CN" dirty="0" smtClean="0">
                <a:solidFill>
                  <a:srgbClr val="FF0000"/>
                </a:solidFill>
              </a:rPr>
              <a:t>D</a:t>
            </a:r>
            <a:r>
              <a:rPr kumimoji="1" lang="zh-CN" altLang="en-US" dirty="0" smtClean="0">
                <a:solidFill>
                  <a:srgbClr val="FF0000"/>
                </a:solidFill>
              </a:rPr>
              <a:t>级后</a:t>
            </a:r>
            <a:r>
              <a:rPr kumimoji="1" lang="en-US" altLang="zh-CN" dirty="0" smtClean="0">
                <a:solidFill>
                  <a:srgbClr val="FF0000"/>
                </a:solidFill>
              </a:rPr>
              <a:t>,</a:t>
            </a:r>
            <a:r>
              <a:rPr kumimoji="1" lang="zh-CN" altLang="en-US" dirty="0" smtClean="0">
                <a:solidFill>
                  <a:srgbClr val="FF0000"/>
                </a:solidFill>
              </a:rPr>
              <a:t>则不再今日待办中显示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74328BEDB16ABCC3657B63804D81B2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8917"/>
            <a:ext cx="4084978" cy="18254750"/>
          </a:xfrm>
          <a:prstGeom prst="rect">
            <a:avLst/>
          </a:prstGeom>
        </p:spPr>
      </p:pic>
      <p:sp>
        <p:nvSpPr>
          <p:cNvPr id="7" name="同心圆 6"/>
          <p:cNvSpPr/>
          <p:nvPr/>
        </p:nvSpPr>
        <p:spPr>
          <a:xfrm>
            <a:off x="0" y="1490966"/>
            <a:ext cx="4084978" cy="634959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8" name="左箭头 7"/>
          <p:cNvSpPr/>
          <p:nvPr/>
        </p:nvSpPr>
        <p:spPr>
          <a:xfrm rot="3848228">
            <a:off x="2701498" y="3583096"/>
            <a:ext cx="2766959" cy="4734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57558" y="9961"/>
            <a:ext cx="5286442" cy="6832712"/>
          </a:xfrm>
        </p:spPr>
        <p:txBody>
          <a:bodyPr/>
          <a:lstStyle/>
          <a:p>
            <a:r>
              <a:rPr kumimoji="1" lang="zh-CN" altLang="en-US" dirty="0" smtClean="0"/>
              <a:t>注册界面</a:t>
            </a:r>
            <a:endParaRPr kumimoji="1" lang="en-US" altLang="zh-CN" dirty="0" smtClean="0"/>
          </a:p>
          <a:p>
            <a:r>
              <a:rPr kumimoji="1" lang="zh-CN" altLang="en-US" dirty="0" smtClean="0"/>
              <a:t>楼盘通过读取数据库获得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注册时判断是否已经存在手机号码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pic>
        <p:nvPicPr>
          <p:cNvPr id="5" name="图片 4" descr="756954CB3ABAD7DEC6C79B999AE4C3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3857558" cy="68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462580" y="0"/>
            <a:ext cx="4681419" cy="68580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首页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添加客户最新状态推送提醒</a:t>
            </a:r>
            <a:r>
              <a:rPr kumimoji="1" lang="en-US" altLang="zh-CN" dirty="0" smtClean="0">
                <a:solidFill>
                  <a:srgbClr val="FF0000"/>
                </a:solidFill>
              </a:rPr>
              <a:t>,</a:t>
            </a:r>
            <a:r>
              <a:rPr kumimoji="1" lang="zh-CN" altLang="en-US" dirty="0" smtClean="0">
                <a:solidFill>
                  <a:srgbClr val="FF0000"/>
                </a:solidFill>
              </a:rPr>
              <a:t>有推送时点击客户查询会先进入最新动态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修改今日待办样式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74328BEDB16ABCC3657B63804D81B2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00821" cy="19219301"/>
          </a:xfrm>
          <a:prstGeom prst="rect">
            <a:avLst/>
          </a:prstGeom>
        </p:spPr>
      </p:pic>
      <p:sp>
        <p:nvSpPr>
          <p:cNvPr id="7" name="同心圆 6"/>
          <p:cNvSpPr/>
          <p:nvPr/>
        </p:nvSpPr>
        <p:spPr>
          <a:xfrm>
            <a:off x="1" y="2745774"/>
            <a:ext cx="4300818" cy="1269921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0" y="4255950"/>
            <a:ext cx="4300821" cy="1338564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1" name="左箭头 10"/>
          <p:cNvSpPr/>
          <p:nvPr/>
        </p:nvSpPr>
        <p:spPr>
          <a:xfrm rot="19751737">
            <a:off x="3991985" y="2580400"/>
            <a:ext cx="714577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箭头 11"/>
          <p:cNvSpPr/>
          <p:nvPr/>
        </p:nvSpPr>
        <p:spPr>
          <a:xfrm rot="19751737">
            <a:off x="4380344" y="4653724"/>
            <a:ext cx="775082" cy="52410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95444" y="0"/>
            <a:ext cx="5848556" cy="6858000"/>
          </a:xfrm>
        </p:spPr>
        <p:txBody>
          <a:bodyPr/>
          <a:lstStyle/>
          <a:p>
            <a:r>
              <a:rPr kumimoji="1" lang="zh-CN" altLang="en-US" dirty="0" smtClean="0"/>
              <a:t>首次来访</a:t>
            </a:r>
            <a:endParaRPr kumimoji="1" lang="en-US" altLang="zh-CN" dirty="0" smtClean="0"/>
          </a:p>
          <a:p>
            <a:r>
              <a:rPr kumimoji="1" lang="zh-CN" altLang="en-US" dirty="0" smtClean="0"/>
              <a:t>问题及答案通过读取数据库获得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提交后保存选项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根据得分返回客户等级</a:t>
            </a:r>
            <a:r>
              <a:rPr kumimoji="1" lang="en-US" altLang="zh-CN" dirty="0" smtClean="0"/>
              <a:t>.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5" name="图片 4" descr="863B8B89782CB3BDDF7C2901F0514E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95444" cy="68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66198" y="0"/>
            <a:ext cx="5277802" cy="6858000"/>
          </a:xfrm>
        </p:spPr>
        <p:txBody>
          <a:bodyPr/>
          <a:lstStyle/>
          <a:p>
            <a:r>
              <a:rPr kumimoji="1" lang="zh-CN" altLang="en-US" dirty="0" smtClean="0"/>
              <a:t>创建档案</a:t>
            </a:r>
            <a:endParaRPr kumimoji="1" lang="en-US" altLang="zh-CN" dirty="0" smtClean="0"/>
          </a:p>
          <a:p>
            <a:r>
              <a:rPr kumimoji="1" lang="zh-CN" altLang="en-US" dirty="0" smtClean="0"/>
              <a:t>创建档案时判断是否存在手机号</a:t>
            </a:r>
            <a:endParaRPr kumimoji="1" lang="zh-CN" altLang="en-US" dirty="0"/>
          </a:p>
        </p:txBody>
      </p:sp>
      <p:pic>
        <p:nvPicPr>
          <p:cNvPr id="4" name="图片 3" descr="A99BA33A8279665C2058E147387932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6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66198" y="0"/>
            <a:ext cx="5277802" cy="6858000"/>
          </a:xfrm>
        </p:spPr>
        <p:txBody>
          <a:bodyPr/>
          <a:lstStyle/>
          <a:p>
            <a:r>
              <a:rPr kumimoji="1" lang="zh-CN" altLang="en-US" dirty="0" smtClean="0"/>
              <a:t>再次来访</a:t>
            </a:r>
          </a:p>
          <a:p>
            <a:r>
              <a:rPr kumimoji="1" lang="zh-CN" altLang="en-US" dirty="0" smtClean="0"/>
              <a:t>通过数据库获得首次来访的记录</a:t>
            </a:r>
            <a:r>
              <a:rPr kumimoji="1" lang="en-US" altLang="zh-CN" dirty="0" smtClean="0"/>
              <a:t>,C+</a:t>
            </a:r>
            <a:r>
              <a:rPr kumimoji="1" lang="zh-CN" altLang="en-US" dirty="0" smtClean="0"/>
              <a:t>及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级客户可通过再次来访提升等级</a:t>
            </a:r>
            <a:endParaRPr kumimoji="1" lang="en-US" altLang="zh-CN" dirty="0" smtClean="0"/>
          </a:p>
        </p:txBody>
      </p:sp>
      <p:pic>
        <p:nvPicPr>
          <p:cNvPr id="5" name="图片 4" descr="863B8B89782CB3BDDF7C2901F0514E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95444" cy="68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2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98427" y="0"/>
            <a:ext cx="5745573" cy="6858000"/>
          </a:xfrm>
        </p:spPr>
        <p:txBody>
          <a:bodyPr/>
          <a:lstStyle/>
          <a:p>
            <a:r>
              <a:rPr kumimoji="1" lang="zh-CN" altLang="en-US" dirty="0" smtClean="0"/>
              <a:t>付意向金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默认读取数据库内容显示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修改为倒计时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 descr="5183A79BAB83D94C1EF52D5F1981F0F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8427" cy="6903055"/>
          </a:xfrm>
          <a:prstGeom prst="rect">
            <a:avLst/>
          </a:prstGeom>
        </p:spPr>
      </p:pic>
      <p:sp>
        <p:nvSpPr>
          <p:cNvPr id="8" name="同心圆 7"/>
          <p:cNvSpPr/>
          <p:nvPr/>
        </p:nvSpPr>
        <p:spPr>
          <a:xfrm>
            <a:off x="0" y="3912728"/>
            <a:ext cx="3243953" cy="729346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9" name="同心圆 8"/>
          <p:cNvSpPr/>
          <p:nvPr/>
        </p:nvSpPr>
        <p:spPr>
          <a:xfrm>
            <a:off x="0" y="2557002"/>
            <a:ext cx="3243953" cy="1029666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0" name="左箭头 9"/>
          <p:cNvSpPr/>
          <p:nvPr/>
        </p:nvSpPr>
        <p:spPr>
          <a:xfrm rot="19751737">
            <a:off x="3225063" y="2696003"/>
            <a:ext cx="810409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左箭头 10"/>
          <p:cNvSpPr/>
          <p:nvPr/>
        </p:nvSpPr>
        <p:spPr>
          <a:xfrm rot="20335333">
            <a:off x="3675760" y="3770819"/>
            <a:ext cx="1114262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76246" y="7794"/>
            <a:ext cx="5767754" cy="6850206"/>
          </a:xfrm>
        </p:spPr>
        <p:txBody>
          <a:bodyPr/>
          <a:lstStyle/>
          <a:p>
            <a:r>
              <a:rPr kumimoji="1" lang="zh-CN" altLang="en-US" dirty="0" smtClean="0"/>
              <a:t>定金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>
                <a:solidFill>
                  <a:srgbClr val="FF0000"/>
                </a:solidFill>
              </a:rPr>
              <a:t>默认读取数据库内容显示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表现形式修改为倒计时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 descr="9BD87BF9EC57417893E4062A5FCBC1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6246" cy="6858001"/>
          </a:xfrm>
          <a:prstGeom prst="rect">
            <a:avLst/>
          </a:prstGeom>
        </p:spPr>
      </p:pic>
      <p:sp>
        <p:nvSpPr>
          <p:cNvPr id="4" name="同心圆 3"/>
          <p:cNvSpPr/>
          <p:nvPr/>
        </p:nvSpPr>
        <p:spPr>
          <a:xfrm>
            <a:off x="-1" y="4968135"/>
            <a:ext cx="3243953" cy="729346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-1" y="3612409"/>
            <a:ext cx="3243953" cy="1029666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7" name="左箭头 6"/>
          <p:cNvSpPr/>
          <p:nvPr/>
        </p:nvSpPr>
        <p:spPr>
          <a:xfrm rot="19751737">
            <a:off x="3225062" y="3751410"/>
            <a:ext cx="810409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左箭头 7"/>
          <p:cNvSpPr/>
          <p:nvPr/>
        </p:nvSpPr>
        <p:spPr>
          <a:xfrm rot="20335333">
            <a:off x="3214908" y="4863328"/>
            <a:ext cx="907937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98427" y="0"/>
            <a:ext cx="5745573" cy="6858000"/>
          </a:xfrm>
        </p:spPr>
        <p:txBody>
          <a:bodyPr/>
          <a:lstStyle/>
          <a:p>
            <a:r>
              <a:rPr kumimoji="1" lang="zh-CN" altLang="en-US" dirty="0" smtClean="0"/>
              <a:t>签约</a:t>
            </a:r>
            <a:endParaRPr kumimoji="1" lang="en-US" altLang="zh-CN" dirty="0" smtClean="0"/>
          </a:p>
          <a:p>
            <a:r>
              <a:rPr kumimoji="1" lang="zh-CN" altLang="en-US" dirty="0" smtClean="0"/>
              <a:t>和意向金一样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默认读取数据库内容显示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表现形式修改为倒计时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 descr="5183A79BAB83D94C1EF52D5F1981F0F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98427" cy="6903055"/>
          </a:xfrm>
          <a:prstGeom prst="rect">
            <a:avLst/>
          </a:prstGeom>
        </p:spPr>
      </p:pic>
      <p:sp>
        <p:nvSpPr>
          <p:cNvPr id="8" name="同心圆 7"/>
          <p:cNvSpPr/>
          <p:nvPr/>
        </p:nvSpPr>
        <p:spPr>
          <a:xfrm>
            <a:off x="0" y="3912728"/>
            <a:ext cx="3243953" cy="729346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9" name="同心圆 8"/>
          <p:cNvSpPr/>
          <p:nvPr/>
        </p:nvSpPr>
        <p:spPr>
          <a:xfrm>
            <a:off x="0" y="2557002"/>
            <a:ext cx="3243953" cy="1029666"/>
          </a:xfrm>
          <a:prstGeom prst="donut">
            <a:avLst>
              <a:gd name="adj" fmla="val 4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0" name="左箭头 9"/>
          <p:cNvSpPr/>
          <p:nvPr/>
        </p:nvSpPr>
        <p:spPr>
          <a:xfrm rot="19751737">
            <a:off x="3225063" y="2696003"/>
            <a:ext cx="810409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左箭头 10"/>
          <p:cNvSpPr/>
          <p:nvPr/>
        </p:nvSpPr>
        <p:spPr>
          <a:xfrm rot="20335333">
            <a:off x="3214908" y="3807919"/>
            <a:ext cx="907937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35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164</Words>
  <Application>Microsoft Macintosh PowerPoint</Application>
  <PresentationFormat>全屏显示(4:3)</PresentationFormat>
  <Paragraphs>60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v2</dc:creator>
  <cp:lastModifiedBy>v2</cp:lastModifiedBy>
  <cp:revision>18</cp:revision>
  <dcterms:created xsi:type="dcterms:W3CDTF">2015-03-20T07:35:15Z</dcterms:created>
  <dcterms:modified xsi:type="dcterms:W3CDTF">2015-03-21T15:14:01Z</dcterms:modified>
</cp:coreProperties>
</file>